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N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4B02E-BDB5-45A0-AC66-A2DE14E99601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9602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6FC27-F899-4A41-973F-D9CA5A5B4B26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33414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F3D67-3CCF-47D3-B464-5B4E8AC77EC9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1934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88E20-1849-4382-9003-61615150DE0D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00178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F3CC5-C2CC-48AD-BCBC-65C50E6756D0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67073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DC59F-1E6C-4115-8017-7658FDF900E0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95860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F6BF8-5E61-4D0E-8EC5-A3E8FFC0E2D2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42336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99C1A-EF3E-4E66-9557-6A277DF125FB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40405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33D36-643C-48FA-BF7E-631FB64E04E7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6507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67B29-D832-4D41-B841-011FDCA8C4B7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5242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0D87E-A0B2-47B6-89ED-1B0DF375232A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77593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text styles</a:t>
            </a:r>
          </a:p>
          <a:p>
            <a:pPr lvl="1"/>
            <a:r>
              <a:rPr lang="en-NZ" smtClean="0"/>
              <a:t>Second level</a:t>
            </a:r>
          </a:p>
          <a:p>
            <a:pPr lvl="2"/>
            <a:r>
              <a:rPr lang="en-NZ" smtClean="0"/>
              <a:t>Third level</a:t>
            </a:r>
          </a:p>
          <a:p>
            <a:pPr lvl="3"/>
            <a:r>
              <a:rPr lang="en-NZ" smtClean="0"/>
              <a:t>Fourth level</a:t>
            </a:r>
          </a:p>
          <a:p>
            <a:pPr lvl="4"/>
            <a:r>
              <a:rPr lang="en-NZ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18C15A5-8B04-47AE-B077-331FAB369A3D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NZ" sz="5400" smtClean="0"/>
              <a:t>Responses of organisms to abiotic factors</a:t>
            </a:r>
          </a:p>
        </p:txBody>
      </p:sp>
      <p:sp>
        <p:nvSpPr>
          <p:cNvPr id="2051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800" smtClean="0"/>
              <a:t>(This is an overview. Later we will go into more details with examples of plants and animals)</a:t>
            </a:r>
          </a:p>
        </p:txBody>
      </p:sp>
      <p:sp>
        <p:nvSpPr>
          <p:cNvPr id="4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3275" y="6281738"/>
            <a:ext cx="720725" cy="5762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Biological timing responses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640763" cy="4525963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NZ" dirty="0" smtClean="0"/>
              <a:t>These are governed by internal clocks and are: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NZ" b="1" dirty="0" smtClean="0"/>
              <a:t>Annual cycles</a:t>
            </a:r>
            <a:r>
              <a:rPr lang="en-NZ" dirty="0" smtClean="0"/>
              <a:t>: responses to yearly changes – seasons.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NZ" b="1" dirty="0" smtClean="0"/>
              <a:t>Daily cycles</a:t>
            </a:r>
            <a:r>
              <a:rPr lang="en-NZ" dirty="0" smtClean="0"/>
              <a:t>: responses to length of day and night.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NZ" b="1" dirty="0" smtClean="0"/>
              <a:t>Lunar cycles</a:t>
            </a:r>
            <a:r>
              <a:rPr lang="en-NZ" dirty="0" smtClean="0"/>
              <a:t>: monthly responses, related to the moon. Tidal cycles are also related to the moon</a:t>
            </a:r>
          </a:p>
        </p:txBody>
      </p:sp>
      <p:sp>
        <p:nvSpPr>
          <p:cNvPr id="4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3275" y="6281738"/>
            <a:ext cx="720725" cy="5762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Definitions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eaLnBrk="1" hangingPunct="1"/>
            <a:r>
              <a:rPr lang="en-NZ" sz="2800" b="1" smtClean="0"/>
              <a:t>Biological rhythm</a:t>
            </a:r>
            <a:r>
              <a:rPr lang="en-NZ" sz="2800" smtClean="0"/>
              <a:t> – a repeating cycle of activity that typically includes times of activity and inactivity.</a:t>
            </a:r>
            <a:endParaRPr lang="en-NZ" sz="2800" b="1" smtClean="0"/>
          </a:p>
          <a:p>
            <a:pPr eaLnBrk="1" hangingPunct="1"/>
            <a:r>
              <a:rPr lang="en-NZ" sz="2800" b="1" smtClean="0"/>
              <a:t>Period </a:t>
            </a:r>
            <a:r>
              <a:rPr lang="en-NZ" sz="2800" smtClean="0"/>
              <a:t>of a rhythm – time taken for one cycle.</a:t>
            </a:r>
            <a:r>
              <a:rPr lang="en-NZ" sz="2800" b="1" smtClean="0"/>
              <a:t> </a:t>
            </a:r>
          </a:p>
          <a:p>
            <a:pPr eaLnBrk="1" hangingPunct="1"/>
            <a:r>
              <a:rPr lang="en-NZ" sz="2800" b="1" smtClean="0"/>
              <a:t>Biological Clock</a:t>
            </a:r>
            <a:r>
              <a:rPr lang="en-NZ" sz="2800" smtClean="0"/>
              <a:t> – an internal timing system that continues without external cues.</a:t>
            </a:r>
          </a:p>
          <a:p>
            <a:pPr eaLnBrk="1" hangingPunct="1"/>
            <a:r>
              <a:rPr lang="en-NZ" sz="2800" b="1" smtClean="0"/>
              <a:t>Exogenous</a:t>
            </a:r>
            <a:r>
              <a:rPr lang="en-NZ" sz="2800" smtClean="0"/>
              <a:t> rhythm – controlled by external stimuli.</a:t>
            </a:r>
          </a:p>
          <a:p>
            <a:pPr eaLnBrk="1" hangingPunct="1"/>
            <a:r>
              <a:rPr lang="en-NZ" sz="2800" b="1" smtClean="0"/>
              <a:t>Endogenous</a:t>
            </a:r>
            <a:r>
              <a:rPr lang="en-NZ" sz="2800" smtClean="0"/>
              <a:t> rhythm – controlled by an internal clock.</a:t>
            </a:r>
          </a:p>
        </p:txBody>
      </p:sp>
      <p:sp>
        <p:nvSpPr>
          <p:cNvPr id="4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3275" y="6281738"/>
            <a:ext cx="720725" cy="5762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r>
              <a:rPr lang="en-NZ" sz="2800" smtClean="0"/>
              <a:t>(Definitions continued)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761037"/>
          </a:xfrm>
        </p:spPr>
        <p:txBody>
          <a:bodyPr/>
          <a:lstStyle/>
          <a:p>
            <a:pPr eaLnBrk="1" hangingPunct="1"/>
            <a:r>
              <a:rPr lang="en-NZ" sz="2800" b="1" smtClean="0"/>
              <a:t>Free running</a:t>
            </a:r>
            <a:r>
              <a:rPr lang="en-NZ" sz="2800" smtClean="0"/>
              <a:t> – when an organism continues to show a rhythm in the absence of environmental cues it is “free running”.</a:t>
            </a:r>
          </a:p>
          <a:p>
            <a:pPr eaLnBrk="1" hangingPunct="1"/>
            <a:r>
              <a:rPr lang="en-NZ" sz="2800" b="1" smtClean="0"/>
              <a:t>Free running period</a:t>
            </a:r>
            <a:r>
              <a:rPr lang="en-NZ" sz="2800" smtClean="0"/>
              <a:t> – the time taken for one cycle of a free running rhythm.</a:t>
            </a:r>
          </a:p>
          <a:p>
            <a:pPr eaLnBrk="1" hangingPunct="1"/>
            <a:r>
              <a:rPr lang="en-NZ" sz="2800" b="1" smtClean="0"/>
              <a:t>Phase shift</a:t>
            </a:r>
            <a:r>
              <a:rPr lang="en-NZ" sz="2800" smtClean="0"/>
              <a:t> – when the start time of a rhythm is changed (starts earlier or later).</a:t>
            </a:r>
          </a:p>
          <a:p>
            <a:pPr eaLnBrk="1" hangingPunct="1"/>
            <a:r>
              <a:rPr lang="en-NZ" sz="2800" b="1" smtClean="0"/>
              <a:t>Entrainment</a:t>
            </a:r>
            <a:r>
              <a:rPr lang="en-NZ" sz="2800" smtClean="0"/>
              <a:t> – Resetting the biological clock. Occurs on a regular basis in response to a zeitgerber.</a:t>
            </a:r>
          </a:p>
          <a:p>
            <a:pPr eaLnBrk="1" hangingPunct="1"/>
            <a:r>
              <a:rPr lang="en-NZ" sz="2800" b="1" smtClean="0"/>
              <a:t>Zeitgerber</a:t>
            </a:r>
            <a:r>
              <a:rPr lang="en-NZ" sz="2800" smtClean="0"/>
              <a:t> – (‘time giver’) agent that resets a biological clock (e.g. daylight, high tide, temp.)</a:t>
            </a:r>
          </a:p>
        </p:txBody>
      </p:sp>
      <p:sp>
        <p:nvSpPr>
          <p:cNvPr id="4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3275" y="6281738"/>
            <a:ext cx="720725" cy="5762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r>
              <a:rPr lang="en-NZ" sz="2800" smtClean="0"/>
              <a:t>(Definitions continued)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616575"/>
          </a:xfrm>
        </p:spPr>
        <p:txBody>
          <a:bodyPr/>
          <a:lstStyle/>
          <a:p>
            <a:pPr eaLnBrk="1" hangingPunct="1"/>
            <a:r>
              <a:rPr lang="en-NZ" sz="2800" b="1" smtClean="0"/>
              <a:t>Circa </a:t>
            </a:r>
            <a:r>
              <a:rPr lang="en-NZ" sz="2800" smtClean="0"/>
              <a:t>– ‘about’. Endogenous rhythms are usually slightly different from the natural cycle so natural rhythms are circa -. </a:t>
            </a:r>
          </a:p>
          <a:p>
            <a:pPr lvl="1" eaLnBrk="1" hangingPunct="1">
              <a:buFontTx/>
              <a:buNone/>
            </a:pPr>
            <a:r>
              <a:rPr lang="en-NZ" sz="2400" smtClean="0"/>
              <a:t>E.g. Circadian = ‘about a day’.</a:t>
            </a:r>
          </a:p>
          <a:p>
            <a:pPr eaLnBrk="1" hangingPunct="1"/>
            <a:r>
              <a:rPr lang="en-NZ" sz="2800" smtClean="0"/>
              <a:t>Photoperiod – the length of a period of light (e.g. a day). </a:t>
            </a:r>
          </a:p>
          <a:p>
            <a:pPr eaLnBrk="1" hangingPunct="1"/>
            <a:r>
              <a:rPr lang="en-NZ" sz="2800" smtClean="0"/>
              <a:t>Photoperiodic Responses – responses of organisms to day/night lengths.</a:t>
            </a:r>
          </a:p>
        </p:txBody>
      </p:sp>
      <p:sp>
        <p:nvSpPr>
          <p:cNvPr id="4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3275" y="6281738"/>
            <a:ext cx="720725" cy="5762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576263"/>
          </a:xfrm>
        </p:spPr>
        <p:txBody>
          <a:bodyPr/>
          <a:lstStyle/>
          <a:p>
            <a:pPr eaLnBrk="1" hangingPunct="1"/>
            <a:r>
              <a:rPr lang="en-NZ" sz="4000" smtClean="0"/>
              <a:t>Rhythms</a:t>
            </a:r>
          </a:p>
        </p:txBody>
      </p:sp>
      <p:graphicFrame>
        <p:nvGraphicFramePr>
          <p:cNvPr id="10339" name="Group 99"/>
          <p:cNvGraphicFramePr>
            <a:graphicFrameLocks noGrp="1"/>
          </p:cNvGraphicFramePr>
          <p:nvPr/>
        </p:nvGraphicFramePr>
        <p:xfrm>
          <a:off x="179388" y="908050"/>
          <a:ext cx="8713787" cy="5427663"/>
        </p:xfrm>
        <a:graphic>
          <a:graphicData uri="http://schemas.openxmlformats.org/drawingml/2006/table">
            <a:tbl>
              <a:tblPr/>
              <a:tblGrid>
                <a:gridCol w="1655762"/>
                <a:gridCol w="1800225"/>
                <a:gridCol w="2881313"/>
                <a:gridCol w="2376487"/>
              </a:tblGrid>
              <a:tr h="8229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Natural cycle</a:t>
                      </a:r>
                    </a:p>
                  </a:txBody>
                  <a:tcPr marT="45719" marB="45719"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Length of cycle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Biological rhythm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Known </a:t>
                      </a:r>
                      <a:r>
                        <a:rPr kumimoji="0" lang="en-NZ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Zeitgerbers</a:t>
                      </a:r>
                      <a:endParaRPr kumimoji="0" lang="en-N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09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Solar year</a:t>
                      </a:r>
                    </a:p>
                  </a:txBody>
                  <a:tcPr marT="45719" marB="45719"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365.25 days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Circannual</a:t>
                      </a:r>
                      <a:endParaRPr kumimoji="0" lang="en-N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Photoperiod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09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Lunar month</a:t>
                      </a:r>
                    </a:p>
                  </a:txBody>
                  <a:tcPr marT="45719" marB="45719"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29.5 days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Circamonthly</a:t>
                      </a:r>
                      <a:endParaRPr kumimoji="0" lang="en-N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 of full moon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09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Solar day</a:t>
                      </a:r>
                    </a:p>
                  </a:txBody>
                  <a:tcPr marT="45719" marB="45719"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 hours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Circadian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Light, temp., humidity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09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Tidal</a:t>
                      </a:r>
                    </a:p>
                  </a:txBody>
                  <a:tcPr marT="45719" marB="45719"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12.4 hours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Circatidal</a:t>
                      </a:r>
                      <a:endParaRPr kumimoji="0" lang="en-N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Tide 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09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Spring tides</a:t>
                      </a:r>
                    </a:p>
                  </a:txBody>
                  <a:tcPr marT="45719" marB="45719"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NZ" sz="2400" dirty="0" smtClean="0"/>
                        <a:t>14.7 days</a:t>
                      </a:r>
                      <a:endParaRPr kumimoji="0" lang="en-N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2400" dirty="0" smtClean="0"/>
                        <a:t>circa-semilunar </a:t>
                      </a:r>
                      <a:endParaRPr kumimoji="0" lang="en-N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Spring tides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3275" y="6281738"/>
            <a:ext cx="720725" cy="5762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6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en-NZ" smtClean="0">
                <a:solidFill>
                  <a:schemeClr val="bg1"/>
                </a:solidFill>
              </a:rPr>
              <a:t>Example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800" smtClean="0">
                <a:solidFill>
                  <a:schemeClr val="bg1"/>
                </a:solidFill>
              </a:rPr>
              <a:t>Humans show </a:t>
            </a:r>
            <a:r>
              <a:rPr lang="en-NZ" sz="2800" b="1" smtClean="0">
                <a:solidFill>
                  <a:schemeClr val="bg1"/>
                </a:solidFill>
              </a:rPr>
              <a:t>circadian</a:t>
            </a:r>
            <a:r>
              <a:rPr lang="en-NZ" sz="2800" smtClean="0">
                <a:solidFill>
                  <a:schemeClr val="bg1"/>
                </a:solidFill>
              </a:rPr>
              <a:t> rhythms with a </a:t>
            </a:r>
            <a:r>
              <a:rPr lang="en-NZ" sz="2800" b="1" smtClean="0">
                <a:solidFill>
                  <a:schemeClr val="bg1"/>
                </a:solidFill>
              </a:rPr>
              <a:t>period</a:t>
            </a:r>
            <a:r>
              <a:rPr lang="en-NZ" sz="2800" smtClean="0">
                <a:solidFill>
                  <a:schemeClr val="bg1"/>
                </a:solidFill>
              </a:rPr>
              <a:t> of about 24 hours.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>
                <a:solidFill>
                  <a:schemeClr val="bg1"/>
                </a:solidFill>
              </a:rPr>
              <a:t>We have a </a:t>
            </a:r>
            <a:r>
              <a:rPr lang="en-NZ" sz="2800" b="1" smtClean="0">
                <a:solidFill>
                  <a:schemeClr val="bg1"/>
                </a:solidFill>
              </a:rPr>
              <a:t>biological clock</a:t>
            </a:r>
            <a:r>
              <a:rPr lang="en-NZ" sz="2800" smtClean="0">
                <a:solidFill>
                  <a:schemeClr val="bg1"/>
                </a:solidFill>
              </a:rPr>
              <a:t> that is reset daily (</a:t>
            </a:r>
            <a:r>
              <a:rPr lang="en-NZ" sz="2800" b="1" smtClean="0">
                <a:solidFill>
                  <a:schemeClr val="bg1"/>
                </a:solidFill>
              </a:rPr>
              <a:t>entrainment</a:t>
            </a:r>
            <a:r>
              <a:rPr lang="en-NZ" sz="2800" smtClean="0">
                <a:solidFill>
                  <a:schemeClr val="bg1"/>
                </a:solidFill>
              </a:rPr>
              <a:t>) using daylight as a </a:t>
            </a:r>
            <a:r>
              <a:rPr lang="en-NZ" sz="2800" b="1" smtClean="0">
                <a:solidFill>
                  <a:schemeClr val="bg1"/>
                </a:solidFill>
              </a:rPr>
              <a:t>zeitgerber.</a:t>
            </a:r>
            <a:endParaRPr lang="en-NZ" sz="280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NZ" sz="2800" smtClean="0">
                <a:solidFill>
                  <a:schemeClr val="bg1"/>
                </a:solidFill>
              </a:rPr>
              <a:t>People who have lived for a time in a cave with no zeitgerbers become </a:t>
            </a:r>
            <a:r>
              <a:rPr lang="en-NZ" sz="2800" b="1" smtClean="0">
                <a:solidFill>
                  <a:schemeClr val="bg1"/>
                </a:solidFill>
              </a:rPr>
              <a:t>free running</a:t>
            </a:r>
            <a:r>
              <a:rPr lang="en-NZ" sz="2800" smtClean="0">
                <a:solidFill>
                  <a:schemeClr val="bg1"/>
                </a:solidFill>
              </a:rPr>
              <a:t> with a </a:t>
            </a:r>
            <a:r>
              <a:rPr lang="en-NZ" sz="2800" b="1" smtClean="0">
                <a:solidFill>
                  <a:schemeClr val="bg1"/>
                </a:solidFill>
              </a:rPr>
              <a:t>free running period</a:t>
            </a:r>
            <a:r>
              <a:rPr lang="en-NZ" sz="2800" smtClean="0">
                <a:solidFill>
                  <a:schemeClr val="bg1"/>
                </a:solidFill>
              </a:rPr>
              <a:t> of about 24 </a:t>
            </a:r>
            <a:r>
              <a:rPr lang="en-NZ" sz="2800" smtClean="0">
                <a:solidFill>
                  <a:schemeClr val="bg1"/>
                </a:solidFill>
                <a:cs typeface="Arial" charset="0"/>
              </a:rPr>
              <a:t>½ hours.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>
                <a:solidFill>
                  <a:schemeClr val="bg1"/>
                </a:solidFill>
                <a:cs typeface="Arial" charset="0"/>
              </a:rPr>
              <a:t>After a long flight to Perth (which is about 4hr behind us), we suffer jet lag as we undergo a </a:t>
            </a:r>
            <a:r>
              <a:rPr lang="en-NZ" sz="2800" b="1" smtClean="0">
                <a:solidFill>
                  <a:schemeClr val="bg1"/>
                </a:solidFill>
                <a:cs typeface="Arial" charset="0"/>
              </a:rPr>
              <a:t>phase shift</a:t>
            </a:r>
            <a:r>
              <a:rPr lang="en-NZ" sz="2800" smtClean="0">
                <a:solidFill>
                  <a:schemeClr val="bg1"/>
                </a:solidFill>
                <a:cs typeface="Arial" charset="0"/>
              </a:rPr>
              <a:t> as our biological clock is </a:t>
            </a:r>
            <a:r>
              <a:rPr lang="en-NZ" sz="2800" b="1" smtClean="0">
                <a:solidFill>
                  <a:schemeClr val="bg1"/>
                </a:solidFill>
                <a:cs typeface="Arial" charset="0"/>
              </a:rPr>
              <a:t>entrained </a:t>
            </a:r>
            <a:r>
              <a:rPr lang="en-NZ" sz="2800" smtClean="0">
                <a:solidFill>
                  <a:schemeClr val="bg1"/>
                </a:solidFill>
                <a:cs typeface="Arial" charset="0"/>
              </a:rPr>
              <a:t>by the different start time of the </a:t>
            </a:r>
            <a:r>
              <a:rPr lang="en-NZ" sz="2800" b="1" smtClean="0">
                <a:solidFill>
                  <a:schemeClr val="bg1"/>
                </a:solidFill>
                <a:cs typeface="Arial" charset="0"/>
              </a:rPr>
              <a:t>photoperiod.</a:t>
            </a:r>
          </a:p>
        </p:txBody>
      </p:sp>
      <p:sp>
        <p:nvSpPr>
          <p:cNvPr id="4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 rot="5400000">
            <a:off x="4283645" y="2724700"/>
            <a:ext cx="720725" cy="7344816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270" wrap="none" anchor="ctr"/>
          <a:lstStyle/>
          <a:p>
            <a:pPr algn="ctr"/>
            <a:r>
              <a:rPr lang="en-NZ" sz="3600" b="1" dirty="0" smtClean="0"/>
              <a:t>The End</a:t>
            </a:r>
            <a:endParaRPr lang="en-N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443</Words>
  <Application>Microsoft Office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Default Design</vt:lpstr>
      <vt:lpstr>Responses of organisms to abiotic factors</vt:lpstr>
      <vt:lpstr>Biological timing responses</vt:lpstr>
      <vt:lpstr>Definitions</vt:lpstr>
      <vt:lpstr>(Definitions continued)</vt:lpstr>
      <vt:lpstr>(Definitions continued)</vt:lpstr>
      <vt:lpstr>Rhythms</vt:lpstr>
      <vt:lpstr>Example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Responses of organisms to abiotic factors</dc:title>
  <dc:creator>Wood</dc:creator>
  <cp:lastModifiedBy>Rick Wood</cp:lastModifiedBy>
  <cp:revision>13</cp:revision>
  <dcterms:created xsi:type="dcterms:W3CDTF">2008-02-07T06:43:38Z</dcterms:created>
  <dcterms:modified xsi:type="dcterms:W3CDTF">2014-01-30T20:18:56Z</dcterms:modified>
</cp:coreProperties>
</file>